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8" r:id="rId2"/>
  </p:sldMasterIdLst>
  <p:sldIdLst>
    <p:sldId id="257" r:id="rId3"/>
    <p:sldId id="265" r:id="rId4"/>
    <p:sldId id="272" r:id="rId5"/>
    <p:sldId id="273" r:id="rId6"/>
    <p:sldId id="267" r:id="rId7"/>
    <p:sldId id="270" r:id="rId8"/>
    <p:sldId id="268" r:id="rId9"/>
    <p:sldId id="269" r:id="rId10"/>
    <p:sldId id="271" r:id="rId11"/>
    <p:sldId id="25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A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4"/>
    <p:restoredTop sz="94626"/>
  </p:normalViewPr>
  <p:slideViewPr>
    <p:cSldViewPr snapToGrid="0" snapToObjects="1">
      <p:cViewPr varScale="1">
        <p:scale>
          <a:sx n="129" d="100"/>
          <a:sy n="129" d="100"/>
        </p:scale>
        <p:origin x="24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Start Date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Foglio1!$A$2:$A$16</c:f>
              <c:strCache>
                <c:ptCount val="15"/>
                <c:pt idx="0">
                  <c:v>Project plan definition</c:v>
                </c:pt>
                <c:pt idx="1">
                  <c:v>User requirements definition</c:v>
                </c:pt>
                <c:pt idx="2">
                  <c:v>Image recognition methodology evaluation and definition</c:v>
                </c:pt>
                <c:pt idx="3">
                  <c:v>Training dataset gathering</c:v>
                </c:pt>
                <c:pt idx="4">
                  <c:v>Cameras testing</c:v>
                </c:pt>
                <c:pt idx="5">
                  <c:v>Solid image composition algorithm development</c:v>
                </c:pt>
                <c:pt idx="6">
                  <c:v>Person recognition algorithm</c:v>
                </c:pt>
                <c:pt idx="7">
                  <c:v>Assamblages detection algorithm</c:v>
                </c:pt>
                <c:pt idx="8">
                  <c:v>Mask detection algorithm</c:v>
                </c:pt>
                <c:pt idx="9">
                  <c:v>Statistics visualization</c:v>
                </c:pt>
                <c:pt idx="10">
                  <c:v>Warning issuing management</c:v>
                </c:pt>
                <c:pt idx="11">
                  <c:v>Controlled-scenario testing</c:v>
                </c:pt>
                <c:pt idx="12">
                  <c:v>Results analysis and validation</c:v>
                </c:pt>
                <c:pt idx="13">
                  <c:v>Real-world scenario testing</c:v>
                </c:pt>
                <c:pt idx="14">
                  <c:v>Final results analysis</c:v>
                </c:pt>
              </c:strCache>
            </c:strRef>
          </c:cat>
          <c:val>
            <c:numRef>
              <c:f>Foglio1!$B$2:$B$16</c:f>
              <c:numCache>
                <c:formatCode>d/m;@</c:formatCode>
                <c:ptCount val="15"/>
                <c:pt idx="0">
                  <c:v>44120</c:v>
                </c:pt>
                <c:pt idx="1">
                  <c:v>44127</c:v>
                </c:pt>
                <c:pt idx="2">
                  <c:v>44141</c:v>
                </c:pt>
                <c:pt idx="3">
                  <c:v>44141</c:v>
                </c:pt>
                <c:pt idx="4">
                  <c:v>44146</c:v>
                </c:pt>
                <c:pt idx="5">
                  <c:v>44169</c:v>
                </c:pt>
                <c:pt idx="6">
                  <c:v>44169</c:v>
                </c:pt>
                <c:pt idx="7">
                  <c:v>44225</c:v>
                </c:pt>
                <c:pt idx="8">
                  <c:v>44225</c:v>
                </c:pt>
                <c:pt idx="9">
                  <c:v>44295</c:v>
                </c:pt>
                <c:pt idx="10">
                  <c:v>44295</c:v>
                </c:pt>
                <c:pt idx="11">
                  <c:v>44323</c:v>
                </c:pt>
                <c:pt idx="12">
                  <c:v>44333</c:v>
                </c:pt>
                <c:pt idx="13">
                  <c:v>44343</c:v>
                </c:pt>
                <c:pt idx="14">
                  <c:v>44350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4D-BB4B-93C2-56D96E712E4E}"/>
            </c:ext>
          </c:extLst>
        </c:ser>
        <c:ser>
          <c:idx val="2"/>
          <c:order val="1"/>
          <c:tx>
            <c:strRef>
              <c:f>Foglio1!$D$1</c:f>
              <c:strCache>
                <c:ptCount val="1"/>
                <c:pt idx="0">
                  <c:v>Duration (days)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66-2841-99F7-616A8AC3A866}"/>
              </c:ext>
            </c:extLst>
          </c:dPt>
          <c:dPt>
            <c:idx val="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09-DD4B-9E9B-02E943BA9F84}"/>
              </c:ext>
            </c:extLst>
          </c:dPt>
          <c:dPt>
            <c:idx val="6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066-2841-99F7-616A8AC3A866}"/>
              </c:ext>
            </c:extLst>
          </c:dPt>
          <c:dPt>
            <c:idx val="8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066-2841-99F7-616A8AC3A866}"/>
              </c:ext>
            </c:extLst>
          </c:dPt>
          <c:dPt>
            <c:idx val="1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066-2841-99F7-616A8AC3A866}"/>
              </c:ext>
            </c:extLst>
          </c:dPt>
          <c:dPt>
            <c:idx val="1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066-2841-99F7-616A8AC3A866}"/>
              </c:ext>
            </c:extLst>
          </c:dPt>
          <c:dPt>
            <c:idx val="14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066-2841-99F7-616A8AC3A866}"/>
              </c:ext>
            </c:extLst>
          </c:dPt>
          <c:cat>
            <c:strRef>
              <c:f>Foglio1!$A$2:$A$16</c:f>
              <c:strCache>
                <c:ptCount val="15"/>
                <c:pt idx="0">
                  <c:v>Project plan definition</c:v>
                </c:pt>
                <c:pt idx="1">
                  <c:v>User requirements definition</c:v>
                </c:pt>
                <c:pt idx="2">
                  <c:v>Image recognition methodology evaluation and definition</c:v>
                </c:pt>
                <c:pt idx="3">
                  <c:v>Training dataset gathering</c:v>
                </c:pt>
                <c:pt idx="4">
                  <c:v>Cameras testing</c:v>
                </c:pt>
                <c:pt idx="5">
                  <c:v>Solid image composition algorithm development</c:v>
                </c:pt>
                <c:pt idx="6">
                  <c:v>Person recognition algorithm</c:v>
                </c:pt>
                <c:pt idx="7">
                  <c:v>Assamblages detection algorithm</c:v>
                </c:pt>
                <c:pt idx="8">
                  <c:v>Mask detection algorithm</c:v>
                </c:pt>
                <c:pt idx="9">
                  <c:v>Statistics visualization</c:v>
                </c:pt>
                <c:pt idx="10">
                  <c:v>Warning issuing management</c:v>
                </c:pt>
                <c:pt idx="11">
                  <c:v>Controlled-scenario testing</c:v>
                </c:pt>
                <c:pt idx="12">
                  <c:v>Results analysis and validation</c:v>
                </c:pt>
                <c:pt idx="13">
                  <c:v>Real-world scenario testing</c:v>
                </c:pt>
                <c:pt idx="14">
                  <c:v>Final results analysis</c:v>
                </c:pt>
              </c:strCache>
            </c:strRef>
          </c:cat>
          <c:val>
            <c:numRef>
              <c:f>Foglio1!$D$2:$D$16</c:f>
              <c:numCache>
                <c:formatCode>General</c:formatCode>
                <c:ptCount val="15"/>
                <c:pt idx="0">
                  <c:v>14</c:v>
                </c:pt>
                <c:pt idx="1">
                  <c:v>35</c:v>
                </c:pt>
                <c:pt idx="2">
                  <c:v>21</c:v>
                </c:pt>
                <c:pt idx="3">
                  <c:v>28</c:v>
                </c:pt>
                <c:pt idx="4">
                  <c:v>23</c:v>
                </c:pt>
                <c:pt idx="5">
                  <c:v>56</c:v>
                </c:pt>
                <c:pt idx="6">
                  <c:v>56</c:v>
                </c:pt>
                <c:pt idx="7">
                  <c:v>70</c:v>
                </c:pt>
                <c:pt idx="8">
                  <c:v>70</c:v>
                </c:pt>
                <c:pt idx="9">
                  <c:v>28</c:v>
                </c:pt>
                <c:pt idx="10">
                  <c:v>28</c:v>
                </c:pt>
                <c:pt idx="11">
                  <c:v>10</c:v>
                </c:pt>
                <c:pt idx="12">
                  <c:v>10</c:v>
                </c:pt>
                <c:pt idx="13">
                  <c:v>7</c:v>
                </c:pt>
                <c:pt idx="1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4D-BB4B-93C2-56D96E712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27437184"/>
        <c:axId val="1827438816"/>
      </c:barChart>
      <c:catAx>
        <c:axId val="182743718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27438816"/>
        <c:crosses val="autoZero"/>
        <c:auto val="1"/>
        <c:lblAlgn val="ctr"/>
        <c:lblOffset val="100"/>
        <c:noMultiLvlLbl val="0"/>
      </c:catAx>
      <c:valAx>
        <c:axId val="1827438816"/>
        <c:scaling>
          <c:orientation val="minMax"/>
          <c:min val="44120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d/m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827437184"/>
        <c:crosses val="autoZero"/>
        <c:crossBetween val="between"/>
        <c:majorUnit val="25"/>
      </c:valAx>
      <c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0.46292</cdr:x>
      <cdr:y>0.00662</cdr:y>
    </cdr:from>
    <cdr:to>
      <cdr:x>0.46292</cdr:x>
      <cdr:y>0.07242</cdr:y>
    </cdr:to>
    <cdr:cxnSp macro="">
      <cdr:nvCxnSpPr>
        <cdr:cNvPr id="3" name="Connettore 1 2">
          <a:extLst xmlns:a="http://schemas.openxmlformats.org/drawingml/2006/main">
            <a:ext uri="{FF2B5EF4-FFF2-40B4-BE49-F238E27FC236}">
              <a16:creationId xmlns:a16="http://schemas.microsoft.com/office/drawing/2014/main" id="{375B51D2-34DE-1249-81C2-C5DA98D5FF37}"/>
            </a:ext>
          </a:extLst>
        </cdr:cNvPr>
        <cdr:cNvCxnSpPr/>
      </cdr:nvCxnSpPr>
      <cdr:spPr>
        <a:xfrm xmlns:a="http://schemas.openxmlformats.org/drawingml/2006/main" flipV="1">
          <a:off x="4555582" y="34632"/>
          <a:ext cx="0" cy="344311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0.46856</cdr:x>
      <cdr:y>0.25092</cdr:y>
    </cdr:from>
    <cdr:to>
      <cdr:x>0.57154</cdr:x>
      <cdr:y>0.29797</cdr:y>
    </cdr:to>
    <cdr:sp macro="" textlink="">
      <cdr:nvSpPr>
        <cdr:cNvPr id="4" name="CasellaDiTesto 4">
          <a:extLst xmlns:a="http://schemas.openxmlformats.org/drawingml/2006/main">
            <a:ext uri="{FF2B5EF4-FFF2-40B4-BE49-F238E27FC236}">
              <a16:creationId xmlns:a16="http://schemas.microsoft.com/office/drawing/2014/main" id="{FE4E31AD-F2F7-1D48-A700-A9FFD49D2146}"/>
            </a:ext>
          </a:extLst>
        </cdr:cNvPr>
        <cdr:cNvSpPr txBox="1"/>
      </cdr:nvSpPr>
      <cdr:spPr>
        <a:xfrm xmlns:a="http://schemas.openxmlformats.org/drawingml/2006/main">
          <a:off x="4611090" y="1313000"/>
          <a:ext cx="1013417" cy="2461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6/11 – 4/12</a:t>
          </a:r>
        </a:p>
      </cdr:txBody>
    </cdr:sp>
  </cdr:relSizeAnchor>
  <cdr:relSizeAnchor xmlns:cdr="http://schemas.openxmlformats.org/drawingml/2006/chartDrawing">
    <cdr:from>
      <cdr:x>0.45837</cdr:x>
      <cdr:y>0.1316</cdr:y>
    </cdr:from>
    <cdr:to>
      <cdr:x>0.56135</cdr:x>
      <cdr:y>0.17865</cdr:y>
    </cdr:to>
    <cdr:sp macro="" textlink="">
      <cdr:nvSpPr>
        <cdr:cNvPr id="5" name="CasellaDiTesto 4">
          <a:extLst xmlns:a="http://schemas.openxmlformats.org/drawingml/2006/main">
            <a:ext uri="{FF2B5EF4-FFF2-40B4-BE49-F238E27FC236}">
              <a16:creationId xmlns:a16="http://schemas.microsoft.com/office/drawing/2014/main" id="{FE4E31AD-F2F7-1D48-A700-A9FFD49D2146}"/>
            </a:ext>
          </a:extLst>
        </cdr:cNvPr>
        <cdr:cNvSpPr txBox="1"/>
      </cdr:nvSpPr>
      <cdr:spPr>
        <a:xfrm xmlns:a="http://schemas.openxmlformats.org/drawingml/2006/main">
          <a:off x="4510753" y="688612"/>
          <a:ext cx="1013417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23/10 – 27/11</a:t>
          </a:r>
        </a:p>
      </cdr:txBody>
    </cdr:sp>
  </cdr:relSizeAnchor>
  <cdr:relSizeAnchor xmlns:cdr="http://schemas.openxmlformats.org/drawingml/2006/chartDrawing">
    <cdr:from>
      <cdr:x>0.5929</cdr:x>
      <cdr:y>0.37123</cdr:y>
    </cdr:from>
    <cdr:to>
      <cdr:x>0.69588</cdr:x>
      <cdr:y>0.41828</cdr:y>
    </cdr:to>
    <cdr:sp macro="" textlink="">
      <cdr:nvSpPr>
        <cdr:cNvPr id="6" name="CasellaDiTesto 4">
          <a:extLst xmlns:a="http://schemas.openxmlformats.org/drawingml/2006/main">
            <a:ext uri="{FF2B5EF4-FFF2-40B4-BE49-F238E27FC236}">
              <a16:creationId xmlns:a16="http://schemas.microsoft.com/office/drawing/2014/main" id="{FE4E31AD-F2F7-1D48-A700-A9FFD49D2146}"/>
            </a:ext>
          </a:extLst>
        </cdr:cNvPr>
        <cdr:cNvSpPr txBox="1"/>
      </cdr:nvSpPr>
      <cdr:spPr>
        <a:xfrm xmlns:a="http://schemas.openxmlformats.org/drawingml/2006/main">
          <a:off x="5834665" y="1942531"/>
          <a:ext cx="1013417" cy="2461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4/12 – 29/1</a:t>
          </a:r>
        </a:p>
      </cdr:txBody>
    </cdr:sp>
  </cdr:relSizeAnchor>
  <cdr:relSizeAnchor xmlns:cdr="http://schemas.openxmlformats.org/drawingml/2006/chartDrawing">
    <cdr:from>
      <cdr:x>0.4733</cdr:x>
      <cdr:y>0.31209</cdr:y>
    </cdr:from>
    <cdr:to>
      <cdr:x>0.57628</cdr:x>
      <cdr:y>0.35915</cdr:y>
    </cdr:to>
    <cdr:sp macro="" textlink="">
      <cdr:nvSpPr>
        <cdr:cNvPr id="7" name="CasellaDiTesto 4">
          <a:extLst xmlns:a="http://schemas.openxmlformats.org/drawingml/2006/main">
            <a:ext uri="{FF2B5EF4-FFF2-40B4-BE49-F238E27FC236}">
              <a16:creationId xmlns:a16="http://schemas.microsoft.com/office/drawing/2014/main" id="{FE4E31AD-F2F7-1D48-A700-A9FFD49D2146}"/>
            </a:ext>
          </a:extLst>
        </cdr:cNvPr>
        <cdr:cNvSpPr txBox="1"/>
      </cdr:nvSpPr>
      <cdr:spPr>
        <a:xfrm xmlns:a="http://schemas.openxmlformats.org/drawingml/2006/main">
          <a:off x="4657683" y="1633068"/>
          <a:ext cx="1013417" cy="24625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11/11 – 4/12</a:t>
          </a:r>
        </a:p>
      </cdr:txBody>
    </cdr:sp>
  </cdr:relSizeAnchor>
  <cdr:relSizeAnchor xmlns:cdr="http://schemas.openxmlformats.org/drawingml/2006/chartDrawing">
    <cdr:from>
      <cdr:x>0.45689</cdr:x>
      <cdr:y>0.19179</cdr:y>
    </cdr:from>
    <cdr:to>
      <cdr:x>0.55987</cdr:x>
      <cdr:y>0.23884</cdr:y>
    </cdr:to>
    <cdr:sp macro="" textlink="">
      <cdr:nvSpPr>
        <cdr:cNvPr id="8" name="CasellaDiTesto 4">
          <a:extLst xmlns:a="http://schemas.openxmlformats.org/drawingml/2006/main">
            <a:ext uri="{FF2B5EF4-FFF2-40B4-BE49-F238E27FC236}">
              <a16:creationId xmlns:a16="http://schemas.microsoft.com/office/drawing/2014/main" id="{FE4E31AD-F2F7-1D48-A700-A9FFD49D2146}"/>
            </a:ext>
          </a:extLst>
        </cdr:cNvPr>
        <cdr:cNvSpPr txBox="1"/>
      </cdr:nvSpPr>
      <cdr:spPr>
        <a:xfrm xmlns:a="http://schemas.openxmlformats.org/drawingml/2006/main">
          <a:off x="4496209" y="1003594"/>
          <a:ext cx="1013417" cy="2461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6/11 – 27/11</a:t>
          </a:r>
        </a:p>
      </cdr:txBody>
    </cdr:sp>
  </cdr:relSizeAnchor>
  <cdr:relSizeAnchor xmlns:cdr="http://schemas.openxmlformats.org/drawingml/2006/chartDrawing">
    <cdr:from>
      <cdr:x>0.59258</cdr:x>
      <cdr:y>0.43211</cdr:y>
    </cdr:from>
    <cdr:to>
      <cdr:x>0.69557</cdr:x>
      <cdr:y>0.47916</cdr:y>
    </cdr:to>
    <cdr:sp macro="" textlink="">
      <cdr:nvSpPr>
        <cdr:cNvPr id="9" name="CasellaDiTesto 4">
          <a:extLst xmlns:a="http://schemas.openxmlformats.org/drawingml/2006/main">
            <a:ext uri="{FF2B5EF4-FFF2-40B4-BE49-F238E27FC236}">
              <a16:creationId xmlns:a16="http://schemas.microsoft.com/office/drawing/2014/main" id="{29BE2128-7C69-DE46-98DE-C8070ECAE161}"/>
            </a:ext>
          </a:extLst>
        </cdr:cNvPr>
        <cdr:cNvSpPr txBox="1"/>
      </cdr:nvSpPr>
      <cdr:spPr>
        <a:xfrm xmlns:a="http://schemas.openxmlformats.org/drawingml/2006/main">
          <a:off x="5831516" y="2261082"/>
          <a:ext cx="1013515" cy="2461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4/12 – 29/1</a:t>
          </a:r>
        </a:p>
      </cdr:txBody>
    </cdr:sp>
  </cdr:relSizeAnchor>
  <cdr:relSizeAnchor xmlns:cdr="http://schemas.openxmlformats.org/drawingml/2006/chartDrawing">
    <cdr:from>
      <cdr:x>0.7417</cdr:x>
      <cdr:y>0.49209</cdr:y>
    </cdr:from>
    <cdr:to>
      <cdr:x>0.84468</cdr:x>
      <cdr:y>0.53915</cdr:y>
    </cdr:to>
    <cdr:sp macro="" textlink="">
      <cdr:nvSpPr>
        <cdr:cNvPr id="10" name="CasellaDiTesto 4">
          <a:extLst xmlns:a="http://schemas.openxmlformats.org/drawingml/2006/main">
            <a:ext uri="{FF2B5EF4-FFF2-40B4-BE49-F238E27FC236}">
              <a16:creationId xmlns:a16="http://schemas.microsoft.com/office/drawing/2014/main" id="{29BE2128-7C69-DE46-98DE-C8070ECAE161}"/>
            </a:ext>
          </a:extLst>
        </cdr:cNvPr>
        <cdr:cNvSpPr txBox="1"/>
      </cdr:nvSpPr>
      <cdr:spPr>
        <a:xfrm xmlns:a="http://schemas.openxmlformats.org/drawingml/2006/main">
          <a:off x="7298964" y="2574938"/>
          <a:ext cx="1013417" cy="24625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29/1 – 9/4</a:t>
          </a:r>
        </a:p>
      </cdr:txBody>
    </cdr:sp>
  </cdr:relSizeAnchor>
  <cdr:relSizeAnchor xmlns:cdr="http://schemas.openxmlformats.org/drawingml/2006/chartDrawing">
    <cdr:from>
      <cdr:x>0.74169</cdr:x>
      <cdr:y>0.54975</cdr:y>
    </cdr:from>
    <cdr:to>
      <cdr:x>0.84468</cdr:x>
      <cdr:y>0.59681</cdr:y>
    </cdr:to>
    <cdr:sp macro="" textlink="">
      <cdr:nvSpPr>
        <cdr:cNvPr id="11" name="CasellaDiTesto 4">
          <a:extLst xmlns:a="http://schemas.openxmlformats.org/drawingml/2006/main">
            <a:ext uri="{FF2B5EF4-FFF2-40B4-BE49-F238E27FC236}">
              <a16:creationId xmlns:a16="http://schemas.microsoft.com/office/drawing/2014/main" id="{29BE2128-7C69-DE46-98DE-C8070ECAE161}"/>
            </a:ext>
          </a:extLst>
        </cdr:cNvPr>
        <cdr:cNvSpPr txBox="1"/>
      </cdr:nvSpPr>
      <cdr:spPr>
        <a:xfrm xmlns:a="http://schemas.openxmlformats.org/drawingml/2006/main">
          <a:off x="7298866" y="2876656"/>
          <a:ext cx="1013515" cy="24625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29/1 – 9/4</a:t>
          </a:r>
        </a:p>
      </cdr:txBody>
    </cdr:sp>
  </cdr:relSizeAnchor>
  <cdr:relSizeAnchor xmlns:cdr="http://schemas.openxmlformats.org/drawingml/2006/chartDrawing">
    <cdr:from>
      <cdr:x>0.7934</cdr:x>
      <cdr:y>0.6141</cdr:y>
    </cdr:from>
    <cdr:to>
      <cdr:x>0.89639</cdr:x>
      <cdr:y>0.66115</cdr:y>
    </cdr:to>
    <cdr:sp macro="" textlink="">
      <cdr:nvSpPr>
        <cdr:cNvPr id="12" name="CasellaDiTesto 4">
          <a:extLst xmlns:a="http://schemas.openxmlformats.org/drawingml/2006/main">
            <a:ext uri="{FF2B5EF4-FFF2-40B4-BE49-F238E27FC236}">
              <a16:creationId xmlns:a16="http://schemas.microsoft.com/office/drawing/2014/main" id="{29BE2128-7C69-DE46-98DE-C8070ECAE161}"/>
            </a:ext>
          </a:extLst>
        </cdr:cNvPr>
        <cdr:cNvSpPr txBox="1"/>
      </cdr:nvSpPr>
      <cdr:spPr>
        <a:xfrm xmlns:a="http://schemas.openxmlformats.org/drawingml/2006/main">
          <a:off x="7807818" y="3213394"/>
          <a:ext cx="1013460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9/4 – 7/5</a:t>
          </a:r>
        </a:p>
      </cdr:txBody>
    </cdr:sp>
  </cdr:relSizeAnchor>
  <cdr:relSizeAnchor xmlns:cdr="http://schemas.openxmlformats.org/drawingml/2006/chartDrawing">
    <cdr:from>
      <cdr:x>0.79319</cdr:x>
      <cdr:y>0.67689</cdr:y>
    </cdr:from>
    <cdr:to>
      <cdr:x>0.89617</cdr:x>
      <cdr:y>0.72395</cdr:y>
    </cdr:to>
    <cdr:sp macro="" textlink="">
      <cdr:nvSpPr>
        <cdr:cNvPr id="13" name="CasellaDiTesto 4">
          <a:extLst xmlns:a="http://schemas.openxmlformats.org/drawingml/2006/main">
            <a:ext uri="{FF2B5EF4-FFF2-40B4-BE49-F238E27FC236}">
              <a16:creationId xmlns:a16="http://schemas.microsoft.com/office/drawing/2014/main" id="{29BE2128-7C69-DE46-98DE-C8070ECAE161}"/>
            </a:ext>
          </a:extLst>
        </cdr:cNvPr>
        <cdr:cNvSpPr txBox="1"/>
      </cdr:nvSpPr>
      <cdr:spPr>
        <a:xfrm xmlns:a="http://schemas.openxmlformats.org/drawingml/2006/main">
          <a:off x="7805672" y="3541945"/>
          <a:ext cx="1013417" cy="24625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9/4 – 7/5</a:t>
          </a:r>
        </a:p>
      </cdr:txBody>
    </cdr:sp>
  </cdr:relSizeAnchor>
  <cdr:relSizeAnchor xmlns:cdr="http://schemas.openxmlformats.org/drawingml/2006/chartDrawing">
    <cdr:from>
      <cdr:x>0.82458</cdr:x>
      <cdr:y>0.7368</cdr:y>
    </cdr:from>
    <cdr:to>
      <cdr:x>0.92756</cdr:x>
      <cdr:y>0.78386</cdr:y>
    </cdr:to>
    <cdr:sp macro="" textlink="">
      <cdr:nvSpPr>
        <cdr:cNvPr id="14" name="CasellaDiTesto 4">
          <a:extLst xmlns:a="http://schemas.openxmlformats.org/drawingml/2006/main">
            <a:ext uri="{FF2B5EF4-FFF2-40B4-BE49-F238E27FC236}">
              <a16:creationId xmlns:a16="http://schemas.microsoft.com/office/drawing/2014/main" id="{29BE2128-7C69-DE46-98DE-C8070ECAE161}"/>
            </a:ext>
          </a:extLst>
        </cdr:cNvPr>
        <cdr:cNvSpPr txBox="1"/>
      </cdr:nvSpPr>
      <cdr:spPr>
        <a:xfrm xmlns:a="http://schemas.openxmlformats.org/drawingml/2006/main">
          <a:off x="8114633" y="3855443"/>
          <a:ext cx="1013418" cy="24625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7/5 – 17/5</a:t>
          </a:r>
        </a:p>
      </cdr:txBody>
    </cdr:sp>
  </cdr:relSizeAnchor>
  <cdr:relSizeAnchor xmlns:cdr="http://schemas.openxmlformats.org/drawingml/2006/chartDrawing">
    <cdr:from>
      <cdr:x>0.84363</cdr:x>
      <cdr:y>0.7997</cdr:y>
    </cdr:from>
    <cdr:to>
      <cdr:x>0.94661</cdr:x>
      <cdr:y>0.84675</cdr:y>
    </cdr:to>
    <cdr:sp macro="" textlink="">
      <cdr:nvSpPr>
        <cdr:cNvPr id="15" name="CasellaDiTesto 4">
          <a:extLst xmlns:a="http://schemas.openxmlformats.org/drawingml/2006/main">
            <a:ext uri="{FF2B5EF4-FFF2-40B4-BE49-F238E27FC236}">
              <a16:creationId xmlns:a16="http://schemas.microsoft.com/office/drawing/2014/main" id="{29BE2128-7C69-DE46-98DE-C8070ECAE161}"/>
            </a:ext>
          </a:extLst>
        </cdr:cNvPr>
        <cdr:cNvSpPr txBox="1"/>
      </cdr:nvSpPr>
      <cdr:spPr>
        <a:xfrm xmlns:a="http://schemas.openxmlformats.org/drawingml/2006/main">
          <a:off x="8302116" y="4184578"/>
          <a:ext cx="1013418" cy="246198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17/5 – 27/5</a:t>
          </a:r>
        </a:p>
      </cdr:txBody>
    </cdr:sp>
  </cdr:relSizeAnchor>
  <cdr:relSizeAnchor xmlns:cdr="http://schemas.openxmlformats.org/drawingml/2006/chartDrawing">
    <cdr:from>
      <cdr:x>0.85607</cdr:x>
      <cdr:y>0.85923</cdr:y>
    </cdr:from>
    <cdr:to>
      <cdr:x>0.95905</cdr:x>
      <cdr:y>0.90629</cdr:y>
    </cdr:to>
    <cdr:sp macro="" textlink="">
      <cdr:nvSpPr>
        <cdr:cNvPr id="16" name="CasellaDiTesto 4">
          <a:extLst xmlns:a="http://schemas.openxmlformats.org/drawingml/2006/main">
            <a:ext uri="{FF2B5EF4-FFF2-40B4-BE49-F238E27FC236}">
              <a16:creationId xmlns:a16="http://schemas.microsoft.com/office/drawing/2014/main" id="{29BE2128-7C69-DE46-98DE-C8070ECAE161}"/>
            </a:ext>
          </a:extLst>
        </cdr:cNvPr>
        <cdr:cNvSpPr txBox="1"/>
      </cdr:nvSpPr>
      <cdr:spPr>
        <a:xfrm xmlns:a="http://schemas.openxmlformats.org/drawingml/2006/main">
          <a:off x="8424514" y="4496094"/>
          <a:ext cx="1013417" cy="24625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/>
            <a:t>27/5 – 3/6</a:t>
          </a:r>
        </a:p>
      </cdr:txBody>
    </cdr:sp>
  </cdr:relSizeAnchor>
  <cdr:relSizeAnchor xmlns:cdr="http://schemas.openxmlformats.org/drawingml/2006/chartDrawing">
    <cdr:from>
      <cdr:x>0.89201</cdr:x>
      <cdr:y>0.91578</cdr:y>
    </cdr:from>
    <cdr:to>
      <cdr:x>0.995</cdr:x>
      <cdr:y>0.96284</cdr:y>
    </cdr:to>
    <cdr:sp macro="" textlink="">
      <cdr:nvSpPr>
        <cdr:cNvPr id="17" name="CasellaDiTesto 4">
          <a:extLst xmlns:a="http://schemas.openxmlformats.org/drawingml/2006/main">
            <a:ext uri="{FF2B5EF4-FFF2-40B4-BE49-F238E27FC236}">
              <a16:creationId xmlns:a16="http://schemas.microsoft.com/office/drawing/2014/main" id="{29BE2128-7C69-DE46-98DE-C8070ECAE161}"/>
            </a:ext>
          </a:extLst>
        </cdr:cNvPr>
        <cdr:cNvSpPr txBox="1"/>
      </cdr:nvSpPr>
      <cdr:spPr>
        <a:xfrm xmlns:a="http://schemas.openxmlformats.org/drawingml/2006/main">
          <a:off x="8778182" y="4791975"/>
          <a:ext cx="1013516" cy="24625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000" dirty="0"/>
            <a:t>3/6 – 25/6</a:t>
          </a:r>
        </a:p>
      </cdr:txBody>
    </cdr:sp>
  </cdr:relSizeAnchor>
  <cdr:relSizeAnchor xmlns:cdr="http://schemas.openxmlformats.org/drawingml/2006/chartDrawing">
    <cdr:from>
      <cdr:x>0.51</cdr:x>
      <cdr:y>0</cdr:y>
    </cdr:from>
    <cdr:to>
      <cdr:x>0.51</cdr:x>
      <cdr:y>0.0658</cdr:y>
    </cdr:to>
    <cdr:cxnSp macro="">
      <cdr:nvCxnSpPr>
        <cdr:cNvPr id="27" name="Connettore 1 26">
          <a:extLst xmlns:a="http://schemas.openxmlformats.org/drawingml/2006/main">
            <a:ext uri="{FF2B5EF4-FFF2-40B4-BE49-F238E27FC236}">
              <a16:creationId xmlns:a16="http://schemas.microsoft.com/office/drawing/2014/main" id="{BBF163D0-1A56-034A-B065-78807C34EB60}"/>
            </a:ext>
          </a:extLst>
        </cdr:cNvPr>
        <cdr:cNvCxnSpPr/>
      </cdr:nvCxnSpPr>
      <cdr:spPr>
        <a:xfrm xmlns:a="http://schemas.openxmlformats.org/drawingml/2006/main" flipV="1">
          <a:off x="5018864" y="-1363369"/>
          <a:ext cx="0" cy="34430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0.5756</cdr:x>
      <cdr:y>0</cdr:y>
    </cdr:from>
    <cdr:to>
      <cdr:x>0.5756</cdr:x>
      <cdr:y>0.0658</cdr:y>
    </cdr:to>
    <cdr:cxnSp macro="">
      <cdr:nvCxnSpPr>
        <cdr:cNvPr id="28" name="Connettore 1 27">
          <a:extLst xmlns:a="http://schemas.openxmlformats.org/drawingml/2006/main">
            <a:ext uri="{FF2B5EF4-FFF2-40B4-BE49-F238E27FC236}">
              <a16:creationId xmlns:a16="http://schemas.microsoft.com/office/drawing/2014/main" id="{E9AF3BD4-994B-5C47-95B1-A880B3A0168C}"/>
            </a:ext>
          </a:extLst>
        </cdr:cNvPr>
        <cdr:cNvCxnSpPr/>
      </cdr:nvCxnSpPr>
      <cdr:spPr>
        <a:xfrm xmlns:a="http://schemas.openxmlformats.org/drawingml/2006/main" flipV="1">
          <a:off x="5664396" y="0"/>
          <a:ext cx="0" cy="344306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0.81406</cdr:x>
      <cdr:y>0.00083</cdr:y>
    </cdr:from>
    <cdr:to>
      <cdr:x>0.81406</cdr:x>
      <cdr:y>0.06663</cdr:y>
    </cdr:to>
    <cdr:cxnSp macro="">
      <cdr:nvCxnSpPr>
        <cdr:cNvPr id="29" name="Connettore 1 28">
          <a:extLst xmlns:a="http://schemas.openxmlformats.org/drawingml/2006/main">
            <a:ext uri="{FF2B5EF4-FFF2-40B4-BE49-F238E27FC236}">
              <a16:creationId xmlns:a16="http://schemas.microsoft.com/office/drawing/2014/main" id="{1D53321C-F0C2-B847-928E-CFEC54981A58}"/>
            </a:ext>
          </a:extLst>
        </cdr:cNvPr>
        <cdr:cNvCxnSpPr/>
      </cdr:nvCxnSpPr>
      <cdr:spPr>
        <a:xfrm xmlns:a="http://schemas.openxmlformats.org/drawingml/2006/main" flipV="1">
          <a:off x="8011078" y="4350"/>
          <a:ext cx="0" cy="344311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0.91993</cdr:x>
      <cdr:y>0</cdr:y>
    </cdr:from>
    <cdr:to>
      <cdr:x>0.91993</cdr:x>
      <cdr:y>0.0658</cdr:y>
    </cdr:to>
    <cdr:cxnSp macro="">
      <cdr:nvCxnSpPr>
        <cdr:cNvPr id="31" name="Connettore 1 30">
          <a:extLst xmlns:a="http://schemas.openxmlformats.org/drawingml/2006/main">
            <a:ext uri="{FF2B5EF4-FFF2-40B4-BE49-F238E27FC236}">
              <a16:creationId xmlns:a16="http://schemas.microsoft.com/office/drawing/2014/main" id="{B670219F-5EEC-7548-9505-B8DFF4DFD1C6}"/>
            </a:ext>
          </a:extLst>
        </cdr:cNvPr>
        <cdr:cNvCxnSpPr/>
      </cdr:nvCxnSpPr>
      <cdr:spPr>
        <a:xfrm xmlns:a="http://schemas.openxmlformats.org/drawingml/2006/main" flipV="1">
          <a:off x="9052989" y="-1363369"/>
          <a:ext cx="0" cy="344311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7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3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3951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16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40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74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2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45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0341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917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14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2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06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569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908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630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3827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819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555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061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710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038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834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29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9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89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52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4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4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9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89FA2-140E-7745-9775-F438C65FE474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748FB-0DB2-894D-99CC-94A741B6CE9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63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88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2CF673-93D6-AC46-BB0A-ABB6185517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BLOB-FREE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0A86B8C-7981-8D4F-8FE3-E604FFE576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System requirement review (SRR)</a:t>
            </a:r>
          </a:p>
          <a:p>
            <a:r>
              <a:rPr lang="en-US" dirty="0"/>
              <a:t>Interdisciplinary project A.Y. 2020/21</a:t>
            </a:r>
          </a:p>
          <a:p>
            <a:r>
              <a:rPr lang="en-US" dirty="0"/>
              <a:t>Proposed by </a:t>
            </a:r>
            <a:r>
              <a:rPr lang="en-US" dirty="0" err="1"/>
              <a:t>pROf.</a:t>
            </a:r>
            <a:r>
              <a:rPr lang="en-US" dirty="0"/>
              <a:t> </a:t>
            </a:r>
            <a:r>
              <a:rPr lang="en-US" dirty="0" err="1"/>
              <a:t>dovis</a:t>
            </a:r>
            <a:r>
              <a:rPr lang="en-US" dirty="0"/>
              <a:t>, prof. </a:t>
            </a:r>
            <a:r>
              <a:rPr lang="en-US" dirty="0" err="1"/>
              <a:t>piras</a:t>
            </a:r>
            <a:r>
              <a:rPr lang="en-US" dirty="0"/>
              <a:t> and prof. di </a:t>
            </a:r>
            <a:r>
              <a:rPr lang="en-US" dirty="0" err="1"/>
              <a:t>pietra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3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278E105-7D6B-0041-A4E3-73DE08F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2946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Workplan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5D92375-70E5-854A-9E64-94531FB3CE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06500" y="1363369"/>
          <a:ext cx="9840913" cy="5232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F2A8C57-60F7-4048-B87B-B9108C85660E}"/>
              </a:ext>
            </a:extLst>
          </p:cNvPr>
          <p:cNvSpPr txBox="1"/>
          <p:nvPr/>
        </p:nvSpPr>
        <p:spPr>
          <a:xfrm>
            <a:off x="5459222" y="960546"/>
            <a:ext cx="6119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27/11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SRR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E4E31AD-F2F7-1D48-A700-A9FFD49D2146}"/>
              </a:ext>
            </a:extLst>
          </p:cNvPr>
          <p:cNvSpPr txBox="1"/>
          <p:nvPr/>
        </p:nvSpPr>
        <p:spPr>
          <a:xfrm>
            <a:off x="5143500" y="1707675"/>
            <a:ext cx="10134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16/10 – 30/10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99F2733-0E45-3242-9A47-3FB62D24BA4F}"/>
              </a:ext>
            </a:extLst>
          </p:cNvPr>
          <p:cNvSpPr txBox="1"/>
          <p:nvPr/>
        </p:nvSpPr>
        <p:spPr>
          <a:xfrm>
            <a:off x="5917985" y="962213"/>
            <a:ext cx="6119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18/12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PDR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6ACE808-5C09-7949-B9CD-274D69D45CA6}"/>
              </a:ext>
            </a:extLst>
          </p:cNvPr>
          <p:cNvSpPr txBox="1"/>
          <p:nvPr/>
        </p:nvSpPr>
        <p:spPr>
          <a:xfrm>
            <a:off x="6571623" y="960546"/>
            <a:ext cx="6119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15/1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CDR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9B45026C-DC40-8E4A-84AB-17A2776AECAA}"/>
              </a:ext>
            </a:extLst>
          </p:cNvPr>
          <p:cNvSpPr txBox="1"/>
          <p:nvPr/>
        </p:nvSpPr>
        <p:spPr>
          <a:xfrm>
            <a:off x="8906926" y="960546"/>
            <a:ext cx="6119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7/5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TRR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0B4D1555-16D3-7249-925B-A766D91CCC7E}"/>
              </a:ext>
            </a:extLst>
          </p:cNvPr>
          <p:cNvSpPr txBox="1"/>
          <p:nvPr/>
        </p:nvSpPr>
        <p:spPr>
          <a:xfrm>
            <a:off x="9956695" y="960546"/>
            <a:ext cx="6119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25/6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71762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278E105-7D6B-0041-A4E3-73DE08F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Thank you for the attention!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70EB95-CBDC-C949-9C1A-4D3C87B89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Team members:</a:t>
            </a:r>
          </a:p>
          <a:p>
            <a:r>
              <a:rPr lang="en-US" sz="2800" dirty="0"/>
              <a:t>Can Akgol (s274948)</a:t>
            </a:r>
          </a:p>
          <a:p>
            <a:r>
              <a:rPr lang="en-US" sz="2800" dirty="0"/>
              <a:t>Paolo De Santis (s280398)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12421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278E105-7D6B-0041-A4E3-73DE08F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960" y="118472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BLOB-FREE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9985E7-2E2A-CE43-A5C8-A84C9B792D68}"/>
              </a:ext>
            </a:extLst>
          </p:cNvPr>
          <p:cNvSpPr txBox="1"/>
          <p:nvPr/>
        </p:nvSpPr>
        <p:spPr>
          <a:xfrm>
            <a:off x="3273953" y="1273571"/>
            <a:ext cx="56298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Computer vision system </a:t>
            </a:r>
            <a:r>
              <a:rPr lang="en-US" sz="2800" dirty="0"/>
              <a:t>for reducing Coronavirus infection risk</a:t>
            </a:r>
          </a:p>
        </p:txBody>
      </p:sp>
      <p:sp>
        <p:nvSpPr>
          <p:cNvPr id="6" name="Freccia giù 5">
            <a:extLst>
              <a:ext uri="{FF2B5EF4-FFF2-40B4-BE49-F238E27FC236}">
                <a16:creationId xmlns:a16="http://schemas.microsoft.com/office/drawing/2014/main" id="{FF0E28EE-34C2-8745-975C-0FC83789CA3D}"/>
              </a:ext>
            </a:extLst>
          </p:cNvPr>
          <p:cNvSpPr/>
          <p:nvPr/>
        </p:nvSpPr>
        <p:spPr>
          <a:xfrm rot="2249991">
            <a:off x="5116981" y="2166516"/>
            <a:ext cx="484506" cy="1444969"/>
          </a:xfrm>
          <a:prstGeom prst="downArrow">
            <a:avLst>
              <a:gd name="adj1" fmla="val 31450"/>
              <a:gd name="adj2" fmla="val 50000"/>
            </a:avLst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Freccia giù 51">
            <a:extLst>
              <a:ext uri="{FF2B5EF4-FFF2-40B4-BE49-F238E27FC236}">
                <a16:creationId xmlns:a16="http://schemas.microsoft.com/office/drawing/2014/main" id="{67A52C26-B511-0243-B0C2-573199411F1D}"/>
              </a:ext>
            </a:extLst>
          </p:cNvPr>
          <p:cNvSpPr/>
          <p:nvPr/>
        </p:nvSpPr>
        <p:spPr>
          <a:xfrm rot="19338183">
            <a:off x="6511941" y="2167373"/>
            <a:ext cx="484506" cy="1444969"/>
          </a:xfrm>
          <a:prstGeom prst="downArrow">
            <a:avLst>
              <a:gd name="adj1" fmla="val 31450"/>
              <a:gd name="adj2" fmla="val 50000"/>
            </a:avLst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7D6D32-6AD7-484B-A4E9-E4237DF2D22F}"/>
              </a:ext>
            </a:extLst>
          </p:cNvPr>
          <p:cNvSpPr txBox="1"/>
          <p:nvPr/>
        </p:nvSpPr>
        <p:spPr>
          <a:xfrm>
            <a:off x="3314110" y="3660834"/>
            <a:ext cx="2524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MASK</a:t>
            </a:r>
            <a:r>
              <a:rPr lang="en-US" sz="3200" dirty="0"/>
              <a:t> detection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EE3CB00-A758-6043-84CB-956E8460DEFF}"/>
              </a:ext>
            </a:extLst>
          </p:cNvPr>
          <p:cNvSpPr txBox="1"/>
          <p:nvPr/>
        </p:nvSpPr>
        <p:spPr>
          <a:xfrm>
            <a:off x="6205538" y="3660834"/>
            <a:ext cx="2524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ASSEMBLAGE</a:t>
            </a:r>
            <a:r>
              <a:rPr lang="en-US" sz="3200" dirty="0"/>
              <a:t> detection</a:t>
            </a:r>
          </a:p>
        </p:txBody>
      </p:sp>
      <p:pic>
        <p:nvPicPr>
          <p:cNvPr id="40" name="Immagine 39" descr="Immagine che contiene pannolino&#10;&#10;Descrizione generata automaticamente">
            <a:extLst>
              <a:ext uri="{FF2B5EF4-FFF2-40B4-BE49-F238E27FC236}">
                <a16:creationId xmlns:a16="http://schemas.microsoft.com/office/drawing/2014/main" id="{22A5511D-A72B-9844-A0C6-2AA11279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15" y="4962006"/>
            <a:ext cx="1280441" cy="1280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" name="Immagine 55" descr="Immagine che contiene sciando, persone, gruppo, camminando&#10;&#10;Descrizione generata automaticamente">
            <a:extLst>
              <a:ext uri="{FF2B5EF4-FFF2-40B4-BE49-F238E27FC236}">
                <a16:creationId xmlns:a16="http://schemas.microsoft.com/office/drawing/2014/main" id="{DEBA2DE9-BFA9-3A49-8818-5ACFB9E2C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561" y="4962006"/>
            <a:ext cx="2286502" cy="1280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120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278E105-7D6B-0041-A4E3-73DE08F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319364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USER REQUIREMENTS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D1CFD66-C57C-F747-A3DF-902921EE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220" y="2185988"/>
            <a:ext cx="6547072" cy="3541714"/>
          </a:xfrm>
        </p:spPr>
        <p:txBody>
          <a:bodyPr>
            <a:noAutofit/>
          </a:bodyPr>
          <a:lstStyle/>
          <a:p>
            <a:r>
              <a:rPr lang="en-US" sz="3000" b="1" dirty="0"/>
              <a:t>Facilitate surveillance </a:t>
            </a:r>
            <a:r>
              <a:rPr lang="en-US" sz="3000" dirty="0"/>
              <a:t>where the infection risk could be high (e.g. corridors of a university)</a:t>
            </a:r>
          </a:p>
          <a:p>
            <a:r>
              <a:rPr lang="en-US" sz="3000" b="1" dirty="0"/>
              <a:t>Automate warnings </a:t>
            </a:r>
            <a:r>
              <a:rPr lang="en-US" sz="3000" dirty="0"/>
              <a:t>for rules violation</a:t>
            </a:r>
          </a:p>
          <a:p>
            <a:r>
              <a:rPr lang="en-US" sz="3000" b="1" dirty="0"/>
              <a:t>Hardware</a:t>
            </a:r>
            <a:r>
              <a:rPr lang="en-US" sz="3000" dirty="0"/>
              <a:t> + </a:t>
            </a:r>
            <a:r>
              <a:rPr lang="en-US" sz="3000" b="1" dirty="0"/>
              <a:t>Software</a:t>
            </a:r>
            <a:r>
              <a:rPr lang="en-US" sz="3000" dirty="0"/>
              <a:t> + </a:t>
            </a:r>
            <a:r>
              <a:rPr lang="en-US" sz="3000" b="1" dirty="0"/>
              <a:t>Web interface</a:t>
            </a:r>
          </a:p>
        </p:txBody>
      </p:sp>
      <p:pic>
        <p:nvPicPr>
          <p:cNvPr id="4" name="Elemento grafico 3" descr="Uomo">
            <a:extLst>
              <a:ext uri="{FF2B5EF4-FFF2-40B4-BE49-F238E27FC236}">
                <a16:creationId xmlns:a16="http://schemas.microsoft.com/office/drawing/2014/main" id="{72F01E65-48A4-5248-9072-76737332F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8129" y="2655196"/>
            <a:ext cx="914400" cy="914400"/>
          </a:xfrm>
          <a:prstGeom prst="rect">
            <a:avLst/>
          </a:prstGeom>
        </p:spPr>
      </p:pic>
      <p:pic>
        <p:nvPicPr>
          <p:cNvPr id="6" name="Elemento grafico 5" descr="Donna">
            <a:extLst>
              <a:ext uri="{FF2B5EF4-FFF2-40B4-BE49-F238E27FC236}">
                <a16:creationId xmlns:a16="http://schemas.microsoft.com/office/drawing/2014/main" id="{F7817739-BFAF-9840-AC75-10D4AF0142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21611" y="2655196"/>
            <a:ext cx="914400" cy="914400"/>
          </a:xfrm>
          <a:prstGeom prst="rect">
            <a:avLst/>
          </a:prstGeom>
        </p:spPr>
      </p:pic>
      <p:pic>
        <p:nvPicPr>
          <p:cNvPr id="54" name="Elemento grafico 53" descr="Donna">
            <a:extLst>
              <a:ext uri="{FF2B5EF4-FFF2-40B4-BE49-F238E27FC236}">
                <a16:creationId xmlns:a16="http://schemas.microsoft.com/office/drawing/2014/main" id="{26697307-785D-5847-9FCB-1BD52CE95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78653" y="1923358"/>
            <a:ext cx="914400" cy="914400"/>
          </a:xfrm>
          <a:prstGeom prst="rect">
            <a:avLst/>
          </a:prstGeom>
        </p:spPr>
      </p:pic>
      <p:sp>
        <p:nvSpPr>
          <p:cNvPr id="9" name="Cornice 8">
            <a:extLst>
              <a:ext uri="{FF2B5EF4-FFF2-40B4-BE49-F238E27FC236}">
                <a16:creationId xmlns:a16="http://schemas.microsoft.com/office/drawing/2014/main" id="{6CCD00F8-345D-F648-A632-EFC0A013ABF7}"/>
              </a:ext>
            </a:extLst>
          </p:cNvPr>
          <p:cNvSpPr/>
          <p:nvPr/>
        </p:nvSpPr>
        <p:spPr>
          <a:xfrm>
            <a:off x="9412357" y="1899546"/>
            <a:ext cx="246992" cy="2381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ornice 54">
            <a:extLst>
              <a:ext uri="{FF2B5EF4-FFF2-40B4-BE49-F238E27FC236}">
                <a16:creationId xmlns:a16="http://schemas.microsoft.com/office/drawing/2014/main" id="{9E38D603-BC4B-D64B-822F-867EA45751CC}"/>
              </a:ext>
            </a:extLst>
          </p:cNvPr>
          <p:cNvSpPr/>
          <p:nvPr/>
        </p:nvSpPr>
        <p:spPr>
          <a:xfrm>
            <a:off x="8681833" y="2640149"/>
            <a:ext cx="246992" cy="2381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ornice 55">
            <a:extLst>
              <a:ext uri="{FF2B5EF4-FFF2-40B4-BE49-F238E27FC236}">
                <a16:creationId xmlns:a16="http://schemas.microsoft.com/office/drawing/2014/main" id="{57E26CBD-D829-044B-9792-E9427DF3032C}"/>
              </a:ext>
            </a:extLst>
          </p:cNvPr>
          <p:cNvSpPr/>
          <p:nvPr/>
        </p:nvSpPr>
        <p:spPr>
          <a:xfrm>
            <a:off x="10152820" y="2636352"/>
            <a:ext cx="246992" cy="2381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B1EB118E-D645-3F47-98EA-CB0D84B46C01}"/>
              </a:ext>
            </a:extLst>
          </p:cNvPr>
          <p:cNvCxnSpPr>
            <a:cxnSpLocks/>
          </p:cNvCxnSpPr>
          <p:nvPr/>
        </p:nvCxnSpPr>
        <p:spPr>
          <a:xfrm flipV="1">
            <a:off x="8799112" y="2031321"/>
            <a:ext cx="527520" cy="52862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7196840A-F178-6243-AF1F-C910E08D29CC}"/>
              </a:ext>
            </a:extLst>
          </p:cNvPr>
          <p:cNvCxnSpPr>
            <a:cxnSpLocks/>
          </p:cNvCxnSpPr>
          <p:nvPr/>
        </p:nvCxnSpPr>
        <p:spPr>
          <a:xfrm flipH="1" flipV="1">
            <a:off x="9745074" y="2010386"/>
            <a:ext cx="527520" cy="56246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A224BF99-AA92-4747-AE36-5E85672C8CE9}"/>
              </a:ext>
            </a:extLst>
          </p:cNvPr>
          <p:cNvCxnSpPr>
            <a:cxnSpLocks/>
          </p:cNvCxnSpPr>
          <p:nvPr/>
        </p:nvCxnSpPr>
        <p:spPr>
          <a:xfrm flipV="1">
            <a:off x="9024095" y="2755415"/>
            <a:ext cx="1000685" cy="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Elemento grafico 66" descr="Monitor">
            <a:extLst>
              <a:ext uri="{FF2B5EF4-FFF2-40B4-BE49-F238E27FC236}">
                <a16:creationId xmlns:a16="http://schemas.microsoft.com/office/drawing/2014/main" id="{7FC3E6BD-648E-E64F-9408-2981BBE4C2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4948" y="3842613"/>
            <a:ext cx="2201063" cy="2201063"/>
          </a:xfrm>
          <a:prstGeom prst="rect">
            <a:avLst/>
          </a:prstGeom>
        </p:spPr>
      </p:pic>
      <p:pic>
        <p:nvPicPr>
          <p:cNvPr id="69" name="Elemento grafico 68" descr="Grafico a barre">
            <a:extLst>
              <a:ext uri="{FF2B5EF4-FFF2-40B4-BE49-F238E27FC236}">
                <a16:creationId xmlns:a16="http://schemas.microsoft.com/office/drawing/2014/main" id="{92C9DBD4-52DF-F947-8135-310ED01CB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13000" y="4452081"/>
            <a:ext cx="672548" cy="672548"/>
          </a:xfrm>
          <a:prstGeom prst="rect">
            <a:avLst/>
          </a:prstGeom>
        </p:spPr>
      </p:pic>
      <p:pic>
        <p:nvPicPr>
          <p:cNvPr id="71" name="Elemento grafico 70" descr="Grafico a torta">
            <a:extLst>
              <a:ext uri="{FF2B5EF4-FFF2-40B4-BE49-F238E27FC236}">
                <a16:creationId xmlns:a16="http://schemas.microsoft.com/office/drawing/2014/main" id="{74396CF8-7794-5A4A-9A5E-B777CBB3BC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27225" y="4506746"/>
            <a:ext cx="563217" cy="56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08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278E105-7D6B-0041-A4E3-73DE08F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281102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Technical Requirements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7BC2BA4-FA75-924C-95BA-100CEE1CB7C1}"/>
              </a:ext>
            </a:extLst>
          </p:cNvPr>
          <p:cNvSpPr txBox="1"/>
          <p:nvPr/>
        </p:nvSpPr>
        <p:spPr>
          <a:xfrm>
            <a:off x="1889312" y="1667560"/>
            <a:ext cx="862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Face</a:t>
            </a:r>
            <a:r>
              <a:rPr lang="en-US" sz="3600" b="1" dirty="0"/>
              <a:t> detection </a:t>
            </a:r>
            <a:r>
              <a:rPr lang="en-US" sz="3600" dirty="0"/>
              <a:t>and</a:t>
            </a:r>
            <a:r>
              <a:rPr lang="en-US" sz="3600" b="1" dirty="0"/>
              <a:t> localization </a:t>
            </a:r>
            <a:r>
              <a:rPr lang="en-US" sz="3600" dirty="0"/>
              <a:t>in 3D space</a:t>
            </a:r>
          </a:p>
        </p:txBody>
      </p:sp>
      <p:sp>
        <p:nvSpPr>
          <p:cNvPr id="54" name="Freccia giù 53">
            <a:extLst>
              <a:ext uri="{FF2B5EF4-FFF2-40B4-BE49-F238E27FC236}">
                <a16:creationId xmlns:a16="http://schemas.microsoft.com/office/drawing/2014/main" id="{7891950B-B691-314C-984F-1790FB180A98}"/>
              </a:ext>
            </a:extLst>
          </p:cNvPr>
          <p:cNvSpPr/>
          <p:nvPr/>
        </p:nvSpPr>
        <p:spPr>
          <a:xfrm rot="2249991">
            <a:off x="5126920" y="2265913"/>
            <a:ext cx="484506" cy="1444969"/>
          </a:xfrm>
          <a:prstGeom prst="downArrow">
            <a:avLst>
              <a:gd name="adj1" fmla="val 31450"/>
              <a:gd name="adj2" fmla="val 50000"/>
            </a:avLst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Freccia giù 54">
            <a:extLst>
              <a:ext uri="{FF2B5EF4-FFF2-40B4-BE49-F238E27FC236}">
                <a16:creationId xmlns:a16="http://schemas.microsoft.com/office/drawing/2014/main" id="{CA062405-C3AF-7843-99B8-9AD7CE718D6F}"/>
              </a:ext>
            </a:extLst>
          </p:cNvPr>
          <p:cNvSpPr/>
          <p:nvPr/>
        </p:nvSpPr>
        <p:spPr>
          <a:xfrm rot="19338183">
            <a:off x="6521880" y="2266770"/>
            <a:ext cx="484506" cy="1444969"/>
          </a:xfrm>
          <a:prstGeom prst="downArrow">
            <a:avLst>
              <a:gd name="adj1" fmla="val 31450"/>
              <a:gd name="adj2" fmla="val 50000"/>
            </a:avLst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42C9047A-85AF-1242-AB2C-00653968D4CC}"/>
              </a:ext>
            </a:extLst>
          </p:cNvPr>
          <p:cNvSpPr txBox="1"/>
          <p:nvPr/>
        </p:nvSpPr>
        <p:spPr>
          <a:xfrm>
            <a:off x="2088129" y="3561041"/>
            <a:ext cx="39576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Convolutional neural network </a:t>
            </a:r>
            <a:r>
              <a:rPr lang="en-US" sz="3200" b="1" dirty="0"/>
              <a:t>(CNN)</a:t>
            </a:r>
            <a:endParaRPr lang="en-US" sz="3200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3066C0C-5D57-FF4B-B9DA-BD495FCA52C9}"/>
              </a:ext>
            </a:extLst>
          </p:cNvPr>
          <p:cNvSpPr txBox="1"/>
          <p:nvPr/>
        </p:nvSpPr>
        <p:spPr>
          <a:xfrm>
            <a:off x="6684046" y="3626554"/>
            <a:ext cx="3946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3D distance </a:t>
            </a:r>
            <a:r>
              <a:rPr lang="en-US" sz="3200" dirty="0"/>
              <a:t>between heads’ centroids</a:t>
            </a:r>
          </a:p>
        </p:txBody>
      </p:sp>
      <p:pic>
        <p:nvPicPr>
          <p:cNvPr id="11" name="Elemento grafico 10" descr="Utente">
            <a:extLst>
              <a:ext uri="{FF2B5EF4-FFF2-40B4-BE49-F238E27FC236}">
                <a16:creationId xmlns:a16="http://schemas.microsoft.com/office/drawing/2014/main" id="{EA08BA06-5F1C-F747-AC86-667551B9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64427" y="5359155"/>
            <a:ext cx="914400" cy="914400"/>
          </a:xfrm>
          <a:prstGeom prst="rect">
            <a:avLst/>
          </a:prstGeom>
        </p:spPr>
      </p:pic>
      <p:pic>
        <p:nvPicPr>
          <p:cNvPr id="6" name="Elemento grafico 5" descr="Cubo">
            <a:extLst>
              <a:ext uri="{FF2B5EF4-FFF2-40B4-BE49-F238E27FC236}">
                <a16:creationId xmlns:a16="http://schemas.microsoft.com/office/drawing/2014/main" id="{56020C70-47FB-1749-B603-73E5774E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3407" y="5050708"/>
            <a:ext cx="1089833" cy="1089833"/>
          </a:xfrm>
          <a:prstGeom prst="rect">
            <a:avLst/>
          </a:prstGeom>
        </p:spPr>
      </p:pic>
      <p:pic>
        <p:nvPicPr>
          <p:cNvPr id="61" name="Elemento grafico 60" descr="Utente">
            <a:extLst>
              <a:ext uri="{FF2B5EF4-FFF2-40B4-BE49-F238E27FC236}">
                <a16:creationId xmlns:a16="http://schemas.microsoft.com/office/drawing/2014/main" id="{460BBBFC-0CEF-D544-935C-20F78C62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9479" y="5359155"/>
            <a:ext cx="914400" cy="914400"/>
          </a:xfrm>
          <a:prstGeom prst="rect">
            <a:avLst/>
          </a:prstGeom>
        </p:spPr>
      </p:pic>
      <p:pic>
        <p:nvPicPr>
          <p:cNvPr id="62" name="Elemento grafico 61" descr="Cubo">
            <a:extLst>
              <a:ext uri="{FF2B5EF4-FFF2-40B4-BE49-F238E27FC236}">
                <a16:creationId xmlns:a16="http://schemas.microsoft.com/office/drawing/2014/main" id="{542D33EC-CCF5-1047-808A-188EC3F25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8459" y="5050708"/>
            <a:ext cx="1089833" cy="1089833"/>
          </a:xfrm>
          <a:prstGeom prst="rect">
            <a:avLst/>
          </a:prstGeom>
        </p:spPr>
      </p:pic>
      <p:sp>
        <p:nvSpPr>
          <p:cNvPr id="40" name="Freccia bidirezionale verticale 39">
            <a:extLst>
              <a:ext uri="{FF2B5EF4-FFF2-40B4-BE49-F238E27FC236}">
                <a16:creationId xmlns:a16="http://schemas.microsoft.com/office/drawing/2014/main" id="{0508316B-F6A3-9C4C-8C6C-17A3296C285B}"/>
              </a:ext>
            </a:extLst>
          </p:cNvPr>
          <p:cNvSpPr/>
          <p:nvPr/>
        </p:nvSpPr>
        <p:spPr>
          <a:xfrm rot="5400000">
            <a:off x="8492244" y="4677112"/>
            <a:ext cx="129847" cy="1907464"/>
          </a:xfrm>
          <a:prstGeom prst="up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4CE92D72-33B0-574A-A9C9-6CD8B1684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5453" y="4791828"/>
            <a:ext cx="3180861" cy="170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89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278E105-7D6B-0041-A4E3-73DE08F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93449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Hardware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D1CFD66-C57C-F747-A3DF-902921EE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037" y="2351088"/>
            <a:ext cx="4434444" cy="3591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Raspberry Pi and Pi Camera</a:t>
            </a:r>
          </a:p>
          <a:p>
            <a:pPr marL="457200" lvl="1" indent="0" algn="ctr">
              <a:buNone/>
            </a:pPr>
            <a:r>
              <a:rPr lang="en-US" sz="2800" b="1" dirty="0"/>
              <a:t>Pros</a:t>
            </a:r>
            <a:r>
              <a:rPr lang="en-US" sz="2800" dirty="0"/>
              <a:t>: cheap, small, low power consumption</a:t>
            </a:r>
          </a:p>
          <a:p>
            <a:pPr marL="457200" lvl="1" indent="0" algn="ctr">
              <a:buNone/>
            </a:pPr>
            <a:r>
              <a:rPr lang="en-US" sz="2800" b="1" dirty="0"/>
              <a:t>Cons</a:t>
            </a:r>
            <a:r>
              <a:rPr lang="en-US" sz="2800" dirty="0"/>
              <a:t>: low computational power, lower reliability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BB1179-368E-A348-B551-306C5D86E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301" y="1315087"/>
            <a:ext cx="1548269" cy="87090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F06E43C-6C21-664F-A51B-D9BF4572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715" y="1390943"/>
            <a:ext cx="1155948" cy="1024940"/>
          </a:xfrm>
          <a:prstGeom prst="rect">
            <a:avLst/>
          </a:prstGeom>
        </p:spPr>
      </p:pic>
      <p:sp>
        <p:nvSpPr>
          <p:cNvPr id="52" name="Segnaposto contenuto 6">
            <a:extLst>
              <a:ext uri="{FF2B5EF4-FFF2-40B4-BE49-F238E27FC236}">
                <a16:creationId xmlns:a16="http://schemas.microsoft.com/office/drawing/2014/main" id="{D77A71F8-81CB-8A4A-AC5C-836E4F3ACD4E}"/>
              </a:ext>
            </a:extLst>
          </p:cNvPr>
          <p:cNvSpPr txBox="1">
            <a:spLocks/>
          </p:cNvSpPr>
          <p:nvPr/>
        </p:nvSpPr>
        <p:spPr>
          <a:xfrm>
            <a:off x="6161522" y="2343220"/>
            <a:ext cx="452744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ZED2 Stereo Camera and NVIDIA Jetson Nano</a:t>
            </a:r>
          </a:p>
          <a:p>
            <a:pPr marL="457200" lvl="1" indent="0" algn="ctr">
              <a:buNone/>
            </a:pPr>
            <a:r>
              <a:rPr lang="en-US" sz="2800" b="1" dirty="0"/>
              <a:t>Pros</a:t>
            </a:r>
            <a:r>
              <a:rPr lang="en-US" sz="2800" dirty="0"/>
              <a:t>: high computational power, reliability</a:t>
            </a:r>
          </a:p>
          <a:p>
            <a:pPr marL="457200" lvl="1" indent="0" algn="ctr">
              <a:buNone/>
            </a:pPr>
            <a:r>
              <a:rPr lang="en-US" sz="2800" b="1" dirty="0"/>
              <a:t>Cons</a:t>
            </a:r>
            <a:r>
              <a:rPr lang="en-US" sz="2800" dirty="0"/>
              <a:t>: expensive, bulkier, higher power consumption</a:t>
            </a:r>
          </a:p>
        </p:txBody>
      </p:sp>
      <p:pic>
        <p:nvPicPr>
          <p:cNvPr id="5" name="Elemento grafico 4" descr="Segno di spunta">
            <a:extLst>
              <a:ext uri="{FF2B5EF4-FFF2-40B4-BE49-F238E27FC236}">
                <a16:creationId xmlns:a16="http://schemas.microsoft.com/office/drawing/2014/main" id="{B0C12C15-BE18-5B44-AE16-B0F8AE741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9521" y="3667810"/>
            <a:ext cx="495080" cy="495080"/>
          </a:xfrm>
          <a:prstGeom prst="rect">
            <a:avLst/>
          </a:prstGeom>
        </p:spPr>
      </p:pic>
      <p:pic>
        <p:nvPicPr>
          <p:cNvPr id="53" name="Elemento grafico 52" descr="Segno di spunta">
            <a:extLst>
              <a:ext uri="{FF2B5EF4-FFF2-40B4-BE49-F238E27FC236}">
                <a16:creationId xmlns:a16="http://schemas.microsoft.com/office/drawing/2014/main" id="{D0CC9524-9524-2544-9476-6E373FDF8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8955" y="3675092"/>
            <a:ext cx="495080" cy="495080"/>
          </a:xfrm>
          <a:prstGeom prst="rect">
            <a:avLst/>
          </a:prstGeom>
        </p:spPr>
      </p:pic>
      <p:pic>
        <p:nvPicPr>
          <p:cNvPr id="40" name="Elemento grafico 39" descr="Chiudi">
            <a:extLst>
              <a:ext uri="{FF2B5EF4-FFF2-40B4-BE49-F238E27FC236}">
                <a16:creationId xmlns:a16="http://schemas.microsoft.com/office/drawing/2014/main" id="{A4DC2C28-7A47-7E42-8593-80DE0877F0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9723" y="4734163"/>
            <a:ext cx="486785" cy="486785"/>
          </a:xfrm>
          <a:prstGeom prst="rect">
            <a:avLst/>
          </a:prstGeom>
        </p:spPr>
      </p:pic>
      <p:pic>
        <p:nvPicPr>
          <p:cNvPr id="54" name="Elemento grafico 53" descr="Chiudi">
            <a:extLst>
              <a:ext uri="{FF2B5EF4-FFF2-40B4-BE49-F238E27FC236}">
                <a16:creationId xmlns:a16="http://schemas.microsoft.com/office/drawing/2014/main" id="{26839774-3485-1340-98D9-F1A60F8F7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3902" y="4748626"/>
            <a:ext cx="486785" cy="4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25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278E105-7D6B-0041-A4E3-73DE08F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281103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Stereolabs</a:t>
            </a:r>
            <a:r>
              <a:rPr lang="en-US" sz="4000" dirty="0"/>
              <a:t> ZED2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D1CFD66-C57C-F747-A3DF-902921EE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39875"/>
            <a:ext cx="5777050" cy="4791075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ZED2 Stereo Camera</a:t>
            </a:r>
          </a:p>
          <a:p>
            <a:pPr lvl="1"/>
            <a:r>
              <a:rPr lang="en-US" sz="2400" b="1" dirty="0"/>
              <a:t>Depth mapping </a:t>
            </a:r>
          </a:p>
          <a:p>
            <a:pPr lvl="1"/>
            <a:r>
              <a:rPr lang="en-US" sz="2400" b="1" dirty="0"/>
              <a:t>Object tracking</a:t>
            </a:r>
          </a:p>
          <a:p>
            <a:pPr lvl="1"/>
            <a:r>
              <a:rPr lang="en-US" sz="2400" b="1" dirty="0"/>
              <a:t>Inertial measurement unit </a:t>
            </a:r>
            <a:r>
              <a:rPr lang="en-US" sz="2400" dirty="0"/>
              <a:t>(IMU)</a:t>
            </a:r>
          </a:p>
          <a:p>
            <a:pPr lvl="1"/>
            <a:r>
              <a:rPr lang="en-US" sz="2400" dirty="0"/>
              <a:t>Neural networks-based SDK exploiting </a:t>
            </a:r>
            <a:r>
              <a:rPr lang="en-US" sz="2400" b="1" dirty="0"/>
              <a:t>CUDA acceleration </a:t>
            </a:r>
            <a:r>
              <a:rPr lang="en-US" sz="2400" dirty="0"/>
              <a:t>(NVIDIA GPU required)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NVIDIA Jetson Nano</a:t>
            </a:r>
          </a:p>
          <a:p>
            <a:pPr lvl="1"/>
            <a:r>
              <a:rPr lang="en-US" sz="2400" dirty="0"/>
              <a:t>Development board with </a:t>
            </a:r>
            <a:r>
              <a:rPr lang="en-US" sz="2400" b="1" dirty="0"/>
              <a:t>NVIDIA GPU</a:t>
            </a:r>
            <a:endParaRPr lang="en-US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E7FD82F-9E9A-BB4A-9BFC-0CBD5FE14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60" y="1674975"/>
            <a:ext cx="3425555" cy="1926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2AB1D7E-A32E-C042-A138-1BD5F2F3B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59" y="4100201"/>
            <a:ext cx="3425556" cy="1922117"/>
          </a:xfrm>
          <a:prstGeom prst="rect">
            <a:avLst/>
          </a:prstGeom>
        </p:spPr>
      </p:pic>
      <p:pic>
        <p:nvPicPr>
          <p:cNvPr id="52" name="Immagine 51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BD09EBB4-1117-F348-AB7D-885EA23C0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100" y="4428768"/>
            <a:ext cx="1968846" cy="1430695"/>
          </a:xfrm>
          <a:prstGeom prst="rect">
            <a:avLst/>
          </a:prstGeom>
        </p:spPr>
      </p:pic>
      <p:sp>
        <p:nvSpPr>
          <p:cNvPr id="55" name="Rettangolo 54">
            <a:extLst>
              <a:ext uri="{FF2B5EF4-FFF2-40B4-BE49-F238E27FC236}">
                <a16:creationId xmlns:a16="http://schemas.microsoft.com/office/drawing/2014/main" id="{E9C77148-16DB-3141-B689-8E6B67CDD22A}"/>
              </a:ext>
            </a:extLst>
          </p:cNvPr>
          <p:cNvSpPr/>
          <p:nvPr/>
        </p:nvSpPr>
        <p:spPr>
          <a:xfrm>
            <a:off x="5377793" y="1614213"/>
            <a:ext cx="606287" cy="6033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8DFBC92-0780-C14E-A228-DA6E977773C8}"/>
              </a:ext>
            </a:extLst>
          </p:cNvPr>
          <p:cNvSpPr/>
          <p:nvPr/>
        </p:nvSpPr>
        <p:spPr>
          <a:xfrm>
            <a:off x="5530193" y="1766613"/>
            <a:ext cx="606287" cy="60338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id="{8FB98820-7C0F-934A-B1A8-39E04D39AA71}"/>
              </a:ext>
            </a:extLst>
          </p:cNvPr>
          <p:cNvSpPr/>
          <p:nvPr/>
        </p:nvSpPr>
        <p:spPr>
          <a:xfrm>
            <a:off x="5682593" y="1919013"/>
            <a:ext cx="606287" cy="603387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95BB2AC1-3FF7-784D-9F3D-46DD0B2A149A}"/>
              </a:ext>
            </a:extLst>
          </p:cNvPr>
          <p:cNvSpPr/>
          <p:nvPr/>
        </p:nvSpPr>
        <p:spPr>
          <a:xfrm>
            <a:off x="5834993" y="2071413"/>
            <a:ext cx="606287" cy="6033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5D715863-30A4-4E4E-8364-9480EB941C6B}"/>
              </a:ext>
            </a:extLst>
          </p:cNvPr>
          <p:cNvSpPr txBox="1"/>
          <p:nvPr/>
        </p:nvSpPr>
        <p:spPr>
          <a:xfrm>
            <a:off x="5928595" y="1324883"/>
            <a:ext cx="7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DEPTH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CCCDC4B9-6728-4648-94ED-1988CC374611}"/>
              </a:ext>
            </a:extLst>
          </p:cNvPr>
          <p:cNvSpPr txBox="1"/>
          <p:nvPr/>
        </p:nvSpPr>
        <p:spPr>
          <a:xfrm>
            <a:off x="6115451" y="1556294"/>
            <a:ext cx="7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E46EFBFF-A512-5F4B-A452-B9447C597087}"/>
              </a:ext>
            </a:extLst>
          </p:cNvPr>
          <p:cNvSpPr txBox="1"/>
          <p:nvPr/>
        </p:nvSpPr>
        <p:spPr>
          <a:xfrm>
            <a:off x="6268270" y="1708550"/>
            <a:ext cx="7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30B8E1F4-C042-3344-B953-18C112D4E5AB}"/>
              </a:ext>
            </a:extLst>
          </p:cNvPr>
          <p:cNvSpPr txBox="1"/>
          <p:nvPr/>
        </p:nvSpPr>
        <p:spPr>
          <a:xfrm>
            <a:off x="6441280" y="1896269"/>
            <a:ext cx="78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9375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278E105-7D6B-0041-A4E3-73DE08F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740" y="199516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Software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54943629-3860-A648-97AC-028D6434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201" y="3790156"/>
            <a:ext cx="711506" cy="87659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6F4498AA-0DEB-9844-8C8E-A71D8B5C6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317" y="1389323"/>
            <a:ext cx="884236" cy="884236"/>
          </a:xfrm>
          <a:prstGeom prst="rect">
            <a:avLst/>
          </a:prstGeom>
        </p:spPr>
      </p:pic>
      <p:pic>
        <p:nvPicPr>
          <p:cNvPr id="54" name="Immagine 5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61B81B02-9AE2-2048-B328-5271F47D3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709" y="4867275"/>
            <a:ext cx="688751" cy="735816"/>
          </a:xfrm>
          <a:prstGeom prst="rect">
            <a:avLst/>
          </a:prstGeom>
        </p:spPr>
      </p:pic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78E2BAE1-CE3F-6047-86FD-AB3C1792DAED}"/>
              </a:ext>
            </a:extLst>
          </p:cNvPr>
          <p:cNvSpPr txBox="1"/>
          <p:nvPr/>
        </p:nvSpPr>
        <p:spPr>
          <a:xfrm>
            <a:off x="3858511" y="1499744"/>
            <a:ext cx="4111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Python</a:t>
            </a:r>
          </a:p>
        </p:txBody>
      </p:sp>
      <p:sp>
        <p:nvSpPr>
          <p:cNvPr id="55" name="Freccia giù 54">
            <a:extLst>
              <a:ext uri="{FF2B5EF4-FFF2-40B4-BE49-F238E27FC236}">
                <a16:creationId xmlns:a16="http://schemas.microsoft.com/office/drawing/2014/main" id="{D5347E1E-6C59-A442-99A5-3CDF08E83A29}"/>
              </a:ext>
            </a:extLst>
          </p:cNvPr>
          <p:cNvSpPr/>
          <p:nvPr/>
        </p:nvSpPr>
        <p:spPr>
          <a:xfrm rot="2249991">
            <a:off x="5176615" y="2166516"/>
            <a:ext cx="484506" cy="1444969"/>
          </a:xfrm>
          <a:prstGeom prst="downArrow">
            <a:avLst>
              <a:gd name="adj1" fmla="val 31450"/>
              <a:gd name="adj2" fmla="val 50000"/>
            </a:avLst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ccia giù 55">
            <a:extLst>
              <a:ext uri="{FF2B5EF4-FFF2-40B4-BE49-F238E27FC236}">
                <a16:creationId xmlns:a16="http://schemas.microsoft.com/office/drawing/2014/main" id="{8CC2BA84-4943-0947-A3FA-1B9336326C65}"/>
              </a:ext>
            </a:extLst>
          </p:cNvPr>
          <p:cNvSpPr/>
          <p:nvPr/>
        </p:nvSpPr>
        <p:spPr>
          <a:xfrm rot="19338183">
            <a:off x="6571575" y="2167373"/>
            <a:ext cx="484506" cy="1444969"/>
          </a:xfrm>
          <a:prstGeom prst="downArrow">
            <a:avLst>
              <a:gd name="adj1" fmla="val 31450"/>
              <a:gd name="adj2" fmla="val 50000"/>
            </a:avLst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FFA77058-8A9F-AE4F-899D-367435CC7136}"/>
              </a:ext>
            </a:extLst>
          </p:cNvPr>
          <p:cNvSpPr txBox="1"/>
          <p:nvPr/>
        </p:nvSpPr>
        <p:spPr>
          <a:xfrm>
            <a:off x="2596154" y="3549650"/>
            <a:ext cx="25247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Computer vision: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Open CV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Tensorflow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Numpy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ZED SDK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B4EDFD4A-ECCB-8049-9544-CEA854A82759}"/>
              </a:ext>
            </a:extLst>
          </p:cNvPr>
          <p:cNvSpPr txBox="1"/>
          <p:nvPr/>
        </p:nvSpPr>
        <p:spPr>
          <a:xfrm>
            <a:off x="6265172" y="3660834"/>
            <a:ext cx="3167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Management system: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CherryPy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MongoDB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312C66A-89B8-944C-9C95-E01AA5441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836" y="5383487"/>
            <a:ext cx="1918984" cy="647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675E458F-E8FA-834A-AED1-92C941000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148" y="5420487"/>
            <a:ext cx="2032157" cy="5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5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278E105-7D6B-0041-A4E3-73DE08F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67" y="241348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Camera Testing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BD1CFD66-C57C-F747-A3DF-902921EE8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9721" y="3060047"/>
            <a:ext cx="3544718" cy="1194777"/>
          </a:xfrm>
        </p:spPr>
        <p:txBody>
          <a:bodyPr>
            <a:normAutofit/>
          </a:bodyPr>
          <a:lstStyle/>
          <a:p>
            <a:r>
              <a:rPr lang="en-US" sz="1800" dirty="0"/>
              <a:t>Good accuracy (</a:t>
            </a:r>
            <a:r>
              <a:rPr lang="en-US" sz="1800" b="1" dirty="0"/>
              <a:t>+/- 10 cm</a:t>
            </a:r>
            <a:r>
              <a:rPr lang="en-US" sz="1800" dirty="0"/>
              <a:t>) for short distances (</a:t>
            </a:r>
            <a:r>
              <a:rPr lang="en-US" sz="1800" b="1" dirty="0"/>
              <a:t>1-6 m</a:t>
            </a:r>
            <a:r>
              <a:rPr lang="en-US" sz="1800" dirty="0"/>
              <a:t>) </a:t>
            </a:r>
          </a:p>
          <a:p>
            <a:r>
              <a:rPr lang="en-US" sz="1800" dirty="0"/>
              <a:t>Depth sensing working </a:t>
            </a:r>
            <a:r>
              <a:rPr lang="en-US" sz="1800" b="1" dirty="0"/>
              <a:t>up to 15 m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093A5030-0800-4B47-A15D-14A7C2E6AFE7}"/>
              </a:ext>
            </a:extLst>
          </p:cNvPr>
          <p:cNvSpPr/>
          <p:nvPr/>
        </p:nvSpPr>
        <p:spPr>
          <a:xfrm>
            <a:off x="1540566" y="2534478"/>
            <a:ext cx="1888435" cy="397565"/>
          </a:xfrm>
          <a:prstGeom prst="rect">
            <a:avLst/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Nov. 11, 2020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B564D6E-298B-1548-98EB-F6A8F298499D}"/>
              </a:ext>
            </a:extLst>
          </p:cNvPr>
          <p:cNvSpPr txBox="1"/>
          <p:nvPr/>
        </p:nvSpPr>
        <p:spPr>
          <a:xfrm>
            <a:off x="1575352" y="1547049"/>
            <a:ext cx="1818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ZED2 Camera </a:t>
            </a:r>
            <a:r>
              <a:rPr lang="en-US" dirty="0"/>
              <a:t>arrived at </a:t>
            </a:r>
            <a:r>
              <a:rPr lang="en-US" dirty="0" err="1"/>
              <a:t>Politecnico</a:t>
            </a:r>
            <a:endParaRPr lang="en-US" dirty="0"/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E6EF7DFE-C80B-8443-BE6F-F493E75CFABA}"/>
              </a:ext>
            </a:extLst>
          </p:cNvPr>
          <p:cNvSpPr/>
          <p:nvPr/>
        </p:nvSpPr>
        <p:spPr>
          <a:xfrm>
            <a:off x="4661591" y="2529578"/>
            <a:ext cx="1888435" cy="397565"/>
          </a:xfrm>
          <a:prstGeom prst="rect">
            <a:avLst/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Nov. 18, 2020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FAEAD9C-D34C-6C4D-B9AE-60EF93CD9AD1}"/>
              </a:ext>
            </a:extLst>
          </p:cNvPr>
          <p:cNvSpPr txBox="1"/>
          <p:nvPr/>
        </p:nvSpPr>
        <p:spPr>
          <a:xfrm>
            <a:off x="4696377" y="1681295"/>
            <a:ext cx="181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Preliminary test </a:t>
            </a:r>
            <a:r>
              <a:rPr lang="en-US" dirty="0"/>
              <a:t>of the SDK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E9F3D797-058D-914A-A003-CF5AF89761CE}"/>
              </a:ext>
            </a:extLst>
          </p:cNvPr>
          <p:cNvSpPr/>
          <p:nvPr/>
        </p:nvSpPr>
        <p:spPr>
          <a:xfrm>
            <a:off x="8007214" y="2529578"/>
            <a:ext cx="1888435" cy="397565"/>
          </a:xfrm>
          <a:prstGeom prst="rect">
            <a:avLst/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Nov. 25, 2020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467140E2-33F9-044B-BA8B-D8415BC156AF}"/>
              </a:ext>
            </a:extLst>
          </p:cNvPr>
          <p:cNvSpPr txBox="1"/>
          <p:nvPr/>
        </p:nvSpPr>
        <p:spPr>
          <a:xfrm>
            <a:off x="7737200" y="1542149"/>
            <a:ext cx="2404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Camera test in different conditions and </a:t>
            </a:r>
            <a:r>
              <a:rPr lang="en-US" b="1" dirty="0"/>
              <a:t>accuracy evaluation</a:t>
            </a:r>
          </a:p>
        </p:txBody>
      </p:sp>
      <p:sp>
        <p:nvSpPr>
          <p:cNvPr id="5" name="Freccia destra 4">
            <a:extLst>
              <a:ext uri="{FF2B5EF4-FFF2-40B4-BE49-F238E27FC236}">
                <a16:creationId xmlns:a16="http://schemas.microsoft.com/office/drawing/2014/main" id="{5110CAE7-7EAA-E44B-933D-E8AE39BF9633}"/>
              </a:ext>
            </a:extLst>
          </p:cNvPr>
          <p:cNvSpPr/>
          <p:nvPr/>
        </p:nvSpPr>
        <p:spPr>
          <a:xfrm>
            <a:off x="3692457" y="2638074"/>
            <a:ext cx="705678" cy="180571"/>
          </a:xfrm>
          <a:prstGeom prst="rightArrow">
            <a:avLst/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ccia destra 57">
            <a:extLst>
              <a:ext uri="{FF2B5EF4-FFF2-40B4-BE49-F238E27FC236}">
                <a16:creationId xmlns:a16="http://schemas.microsoft.com/office/drawing/2014/main" id="{A3C68A35-19CE-5347-BBDA-8A9918BA0B0D}"/>
              </a:ext>
            </a:extLst>
          </p:cNvPr>
          <p:cNvSpPr/>
          <p:nvPr/>
        </p:nvSpPr>
        <p:spPr>
          <a:xfrm>
            <a:off x="6925781" y="2638073"/>
            <a:ext cx="705678" cy="180571"/>
          </a:xfrm>
          <a:prstGeom prst="rightArrow">
            <a:avLst/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Immagine 58" descr="Immagine che contiene elettronico&#10;&#10;Descrizione generata automaticamente">
            <a:extLst>
              <a:ext uri="{FF2B5EF4-FFF2-40B4-BE49-F238E27FC236}">
                <a16:creationId xmlns:a16="http://schemas.microsoft.com/office/drawing/2014/main" id="{712041AF-2EE9-7B41-9D26-2D3020338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25" y="4254824"/>
            <a:ext cx="2619514" cy="900458"/>
          </a:xfrm>
          <a:prstGeom prst="rect">
            <a:avLst/>
          </a:prstGeom>
        </p:spPr>
      </p:pic>
      <p:sp>
        <p:nvSpPr>
          <p:cNvPr id="60" name="Freccia destra 59">
            <a:extLst>
              <a:ext uri="{FF2B5EF4-FFF2-40B4-BE49-F238E27FC236}">
                <a16:creationId xmlns:a16="http://schemas.microsoft.com/office/drawing/2014/main" id="{82C9304D-52B5-464A-B837-1276E468CAEB}"/>
              </a:ext>
            </a:extLst>
          </p:cNvPr>
          <p:cNvSpPr/>
          <p:nvPr/>
        </p:nvSpPr>
        <p:spPr>
          <a:xfrm rot="5400000">
            <a:off x="1989285" y="3465258"/>
            <a:ext cx="1000920" cy="190500"/>
          </a:xfrm>
          <a:prstGeom prst="rightArrow">
            <a:avLst/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ccia destra 60">
            <a:extLst>
              <a:ext uri="{FF2B5EF4-FFF2-40B4-BE49-F238E27FC236}">
                <a16:creationId xmlns:a16="http://schemas.microsoft.com/office/drawing/2014/main" id="{157FED07-0611-D74E-8B2F-0C20563C589F}"/>
              </a:ext>
            </a:extLst>
          </p:cNvPr>
          <p:cNvSpPr/>
          <p:nvPr/>
        </p:nvSpPr>
        <p:spPr>
          <a:xfrm rot="5400000">
            <a:off x="5105347" y="3463167"/>
            <a:ext cx="1000920" cy="190500"/>
          </a:xfrm>
          <a:prstGeom prst="rightArrow">
            <a:avLst/>
          </a:prstGeom>
          <a:solidFill>
            <a:srgbClr val="95A8BC"/>
          </a:solidFill>
          <a:ln>
            <a:solidFill>
              <a:srgbClr val="95A8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 descr="Immagine che contiene elettronico, monitor, schermo, interni&#10;&#10;Descrizione generata automaticamente">
            <a:extLst>
              <a:ext uri="{FF2B5EF4-FFF2-40B4-BE49-F238E27FC236}">
                <a16:creationId xmlns:a16="http://schemas.microsoft.com/office/drawing/2014/main" id="{4A5A1413-9732-6B40-8C97-7912A454E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244" y="4225885"/>
            <a:ext cx="3115849" cy="1743435"/>
          </a:xfrm>
          <a:prstGeom prst="rect">
            <a:avLst/>
          </a:prstGeom>
        </p:spPr>
      </p:pic>
      <p:pic>
        <p:nvPicPr>
          <p:cNvPr id="40" name="Immagine 39" descr="Immagine che contiene interni, edificio, pavimento, inpiedi&#10;&#10;Descrizione generata automaticamente">
            <a:extLst>
              <a:ext uri="{FF2B5EF4-FFF2-40B4-BE49-F238E27FC236}">
                <a16:creationId xmlns:a16="http://schemas.microsoft.com/office/drawing/2014/main" id="{8FB32E07-C4F8-A743-9789-C79D99D4A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000" y="4425873"/>
            <a:ext cx="3322007" cy="186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3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278E105-7D6B-0041-A4E3-73DE08FC8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4956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DEPTH MAP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" name="depth_video.mp4" descr="depth_video.mp4">
            <a:hlinkClick r:id="" action="ppaction://media"/>
            <a:extLst>
              <a:ext uri="{FF2B5EF4-FFF2-40B4-BE49-F238E27FC236}">
                <a16:creationId xmlns:a16="http://schemas.microsoft.com/office/drawing/2014/main" id="{0637DEC9-CDB0-094A-BB0F-E631F71DAD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2072" y="1299370"/>
            <a:ext cx="9405031" cy="4995862"/>
          </a:xfrm>
        </p:spPr>
      </p:pic>
    </p:spTree>
    <p:extLst>
      <p:ext uri="{BB962C8B-B14F-4D97-AF65-F5344CB8AC3E}">
        <p14:creationId xmlns:p14="http://schemas.microsoft.com/office/powerpoint/2010/main" val="1263809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1_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{014EA2DE-7FA0-4248-A06A-3F112D95F091}tf10001122</Template>
  <TotalTime>417</TotalTime>
  <Words>327</Words>
  <Application>Microsoft Macintosh PowerPoint</Application>
  <PresentationFormat>Widescreen</PresentationFormat>
  <Paragraphs>86</Paragraphs>
  <Slides>11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Tw Cen MT</vt:lpstr>
      <vt:lpstr>Circuito</vt:lpstr>
      <vt:lpstr>1_Circuito</vt:lpstr>
      <vt:lpstr>BLOB-FREE</vt:lpstr>
      <vt:lpstr>BLOB-FREE</vt:lpstr>
      <vt:lpstr>USER REQUIREMENTS</vt:lpstr>
      <vt:lpstr>Technical Requirements</vt:lpstr>
      <vt:lpstr>Hardware</vt:lpstr>
      <vt:lpstr>Stereolabs ZED2</vt:lpstr>
      <vt:lpstr>Software</vt:lpstr>
      <vt:lpstr>Camera Testing</vt:lpstr>
      <vt:lpstr>DEPTH MAP</vt:lpstr>
      <vt:lpstr>Workplan</vt:lpstr>
      <vt:lpstr>Thank you for the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BLOB-FREE</dc:title>
  <dc:creator>DE SANTIS PAOLO</dc:creator>
  <cp:lastModifiedBy>DE SANTIS PAOLO</cp:lastModifiedBy>
  <cp:revision>34</cp:revision>
  <dcterms:created xsi:type="dcterms:W3CDTF">2020-11-23T09:17:17Z</dcterms:created>
  <dcterms:modified xsi:type="dcterms:W3CDTF">2020-11-26T17:18:29Z</dcterms:modified>
</cp:coreProperties>
</file>